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990c6b0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990c6b0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37a47c3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37a47c3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37a47c30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37a47c30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37a47c3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37a47c3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37a47c30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37a47c30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38dac1b4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38dac1b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8dac1b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8dac1b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990c6b0cd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990c6b0cd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990c6b0cd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990c6b0cd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38dac1b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38dac1b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Leveraging the learning from class, our team analyzes inflation with regards to food prices and their impact on obesity in Canada. In doing so, we can get further insight on the Canadian diet and how it has changed over the course of the last 10 years. We hypothesize that although food prices and household income have increased over the years, the rate of which income increases has not kept up with the inflation in prices of produce in Canada. In order to verify our hypothesis we analyzed 3 different datasets: including retail prices of produce in Canada, Inflation in Canada over time, and Canadian Obesity rates over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looking for an accurate data set, we came across an extensive list which included multiple food products and other personal products.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analyzing the data I created a graph portraying all the products in the data set from 2017 to 2022.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38dac1b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38dac1b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better consumption of the data for the class, we choose to focus on fresh and canned salmon data as a micro example.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looking at the graph we can see the price of fresh and canned salmon change during 6 years. When comparing the two, we can see the change in price for canned salmon increasing during the time of covid 19 while the price of fresh salmon is decreasing.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may be due to the fact that consumers are afraid of contracting covid-19 though fresh unprocessed salmon, refer to the article clipping attached. Consumers were more inclined to trust corporations for tested food products. When looking at the graph on the right we can see the sales of canned salmon rising overtime, compared to fresh salmon.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This graph connected expenditures on salmon (fresh and canned) to their prices. It showcases canned salmon to have higher sales during covid-19 and fresh salmon sales decreasing.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https://www.intrafish.com/salmon/new-china-covid-19-outbreak-to-directly-impact-salmon-business-around-the-world/2-1-825710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38db2bc2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38db2bc2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990c6b0c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990c6b0c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conclusion, we found that when analyzing our different data sets there were many instances where certain data points were missing or left out. An example of this was for food expenditures missing in 2018. We also noticed that due to the limitation of the breakdown structure of certain datasets, we could only analyze certain food products.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data we chose for the class was fresh vs. canned salmon. This  allowed us to draw conclusions on how covid 19 affected the outcomes. This also allowed us to view a micro example of how the increase in health food prices (fresh salmon) vs a decrease in  processed food prices (canned salmon), with regards to healthy and unhealthy expenditures in the Canadian diet, namely how covid-19 affected obesity in Canada.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next steps of this project would be to analyze the data set further and look into other micro examples and share our findings with companies. An example of a company which may find this data useful would be HelloFresh, which provides fresh meal preps at low costs, comparably lower than buying from stores. HelloFresh may find value in examining how Canadian diet and expenditure has changed over time to provide healthy meals geared toward the Canadian diets, advertise effectively and better position themselves in the industry, Thank you!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38daed85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38daed85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38db2bc2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38db2bc28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990c6b0c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990c6b0c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38db2bc28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38db2bc28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8dac1b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38dac1b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38db2bc28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38db2bc28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38db2bc2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38db2bc2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5.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727800" y="460550"/>
            <a:ext cx="7688400" cy="1203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35106"/>
              <a:buNone/>
            </a:pPr>
            <a:r>
              <a:rPr i="1" lang="en" sz="2820">
                <a:solidFill>
                  <a:srgbClr val="000000"/>
                </a:solidFill>
              </a:rPr>
              <a:t>Economic Effects </a:t>
            </a:r>
            <a:r>
              <a:rPr i="1" lang="en" sz="2820">
                <a:solidFill>
                  <a:srgbClr val="000000"/>
                </a:solidFill>
              </a:rPr>
              <a:t>on </a:t>
            </a:r>
            <a:r>
              <a:rPr i="1" lang="en" sz="2820">
                <a:solidFill>
                  <a:srgbClr val="000000"/>
                </a:solidFill>
              </a:rPr>
              <a:t>Canadian Health and Food Consumption,</a:t>
            </a:r>
            <a:endParaRPr i="1" sz="2820">
              <a:solidFill>
                <a:srgbClr val="000000"/>
              </a:solidFill>
            </a:endParaRPr>
          </a:p>
          <a:p>
            <a:pPr indent="0" lvl="0" marL="0" rtl="0" algn="ctr">
              <a:spcBef>
                <a:spcPts val="0"/>
              </a:spcBef>
              <a:spcAft>
                <a:spcPts val="0"/>
              </a:spcAft>
              <a:buSzPct val="39812"/>
              <a:buNone/>
            </a:pPr>
            <a:r>
              <a:rPr i="1" lang="en" sz="2486">
                <a:solidFill>
                  <a:srgbClr val="000000"/>
                </a:solidFill>
                <a:latin typeface="Merriweather"/>
                <a:ea typeface="Merriweather"/>
                <a:cs typeface="Merriweather"/>
                <a:sym typeface="Merriweather"/>
              </a:rPr>
              <a:t>By team 3</a:t>
            </a:r>
            <a:endParaRPr i="1" sz="2486">
              <a:solidFill>
                <a:srgbClr val="000000"/>
              </a:solidFill>
            </a:endParaRPr>
          </a:p>
          <a:p>
            <a:pPr indent="0" lvl="0" marL="0" rtl="0" algn="l">
              <a:spcBef>
                <a:spcPts val="0"/>
              </a:spcBef>
              <a:spcAft>
                <a:spcPts val="0"/>
              </a:spcAft>
              <a:buSzPct val="35106"/>
              <a:buNone/>
            </a:pPr>
            <a:r>
              <a:t/>
            </a:r>
            <a:endParaRPr sz="2820">
              <a:solidFill>
                <a:srgbClr val="FFFF00"/>
              </a:solidFill>
            </a:endParaRPr>
          </a:p>
        </p:txBody>
      </p:sp>
      <p:sp>
        <p:nvSpPr>
          <p:cNvPr id="90" name="Google Shape;90;p14"/>
          <p:cNvSpPr txBox="1"/>
          <p:nvPr/>
        </p:nvSpPr>
        <p:spPr>
          <a:xfrm>
            <a:off x="112700" y="2223025"/>
            <a:ext cx="2292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Peerapat Phatpanichot</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Justin Zhang</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Riddhi Mistry</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Faraz Tabatabaei</a:t>
            </a:r>
            <a:endParaRPr sz="1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650" y="1970925"/>
            <a:ext cx="9144003" cy="6094503"/>
          </a:xfrm>
          <a:prstGeom prst="rect">
            <a:avLst/>
          </a:prstGeom>
          <a:noFill/>
          <a:ln>
            <a:noFill/>
          </a:ln>
        </p:spPr>
      </p:pic>
      <p:sp>
        <p:nvSpPr>
          <p:cNvPr id="139" name="Google Shape;139;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Inflation Stealing our Food?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895238" y="120575"/>
            <a:ext cx="7353525" cy="490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the Percentage tells us? </a:t>
            </a:r>
            <a:endParaRPr/>
          </a:p>
        </p:txBody>
      </p:sp>
      <p:pic>
        <p:nvPicPr>
          <p:cNvPr id="155" name="Google Shape;155;p26"/>
          <p:cNvPicPr preferRelativeResize="0"/>
          <p:nvPr/>
        </p:nvPicPr>
        <p:blipFill>
          <a:blip r:embed="rId3">
            <a:alphaModFix/>
          </a:blip>
          <a:stretch>
            <a:fillRect/>
          </a:stretch>
        </p:blipFill>
        <p:spPr>
          <a:xfrm>
            <a:off x="4923150" y="1853850"/>
            <a:ext cx="2984851" cy="2984851"/>
          </a:xfrm>
          <a:prstGeom prst="rect">
            <a:avLst/>
          </a:prstGeom>
          <a:noFill/>
          <a:ln>
            <a:noFill/>
          </a:ln>
        </p:spPr>
      </p:pic>
      <p:pic>
        <p:nvPicPr>
          <p:cNvPr id="156" name="Google Shape;156;p26"/>
          <p:cNvPicPr preferRelativeResize="0"/>
          <p:nvPr/>
        </p:nvPicPr>
        <p:blipFill>
          <a:blip r:embed="rId4">
            <a:alphaModFix/>
          </a:blip>
          <a:stretch>
            <a:fillRect/>
          </a:stretch>
        </p:blipFill>
        <p:spPr>
          <a:xfrm>
            <a:off x="729450" y="1853850"/>
            <a:ext cx="2984850"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49600" y="-2417425"/>
            <a:ext cx="9068800" cy="9068800"/>
          </a:xfrm>
          <a:prstGeom prst="rect">
            <a:avLst/>
          </a:prstGeom>
          <a:noFill/>
          <a:ln>
            <a:noFill/>
          </a:ln>
        </p:spPr>
      </p:pic>
      <p:sp>
        <p:nvSpPr>
          <p:cNvPr id="162" name="Google Shape;162;p27"/>
          <p:cNvSpPr txBox="1"/>
          <p:nvPr>
            <p:ph type="title"/>
          </p:nvPr>
        </p:nvSpPr>
        <p:spPr>
          <a:xfrm>
            <a:off x="270700" y="177800"/>
            <a:ext cx="2958600" cy="49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Examining Relationships Between Wellness and Food Expenditures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613425" y="699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 Classifying Food Items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8" name="Google Shape;168;p28"/>
          <p:cNvPicPr preferRelativeResize="0"/>
          <p:nvPr/>
        </p:nvPicPr>
        <p:blipFill rotWithShape="1">
          <a:blip r:embed="rId3">
            <a:alphaModFix/>
          </a:blip>
          <a:srcRect b="14493" l="0" r="69339" t="0"/>
          <a:stretch/>
        </p:blipFill>
        <p:spPr>
          <a:xfrm>
            <a:off x="113724" y="1467150"/>
            <a:ext cx="1734500" cy="329813"/>
          </a:xfrm>
          <a:prstGeom prst="rect">
            <a:avLst/>
          </a:prstGeom>
          <a:noFill/>
          <a:ln>
            <a:noFill/>
          </a:ln>
        </p:spPr>
      </p:pic>
      <p:pic>
        <p:nvPicPr>
          <p:cNvPr id="169" name="Google Shape;169;p28"/>
          <p:cNvPicPr preferRelativeResize="0"/>
          <p:nvPr/>
        </p:nvPicPr>
        <p:blipFill>
          <a:blip r:embed="rId4">
            <a:alphaModFix/>
          </a:blip>
          <a:stretch>
            <a:fillRect/>
          </a:stretch>
        </p:blipFill>
        <p:spPr>
          <a:xfrm>
            <a:off x="113725" y="1796975"/>
            <a:ext cx="2264650" cy="2996825"/>
          </a:xfrm>
          <a:prstGeom prst="rect">
            <a:avLst/>
          </a:prstGeom>
          <a:noFill/>
          <a:ln>
            <a:noFill/>
          </a:ln>
        </p:spPr>
      </p:pic>
      <p:pic>
        <p:nvPicPr>
          <p:cNvPr id="170" name="Google Shape;170;p28"/>
          <p:cNvPicPr preferRelativeResize="0"/>
          <p:nvPr/>
        </p:nvPicPr>
        <p:blipFill>
          <a:blip r:embed="rId5">
            <a:alphaModFix/>
          </a:blip>
          <a:stretch>
            <a:fillRect/>
          </a:stretch>
        </p:blipFill>
        <p:spPr>
          <a:xfrm>
            <a:off x="5578563" y="2933338"/>
            <a:ext cx="1972675" cy="206937"/>
          </a:xfrm>
          <a:prstGeom prst="rect">
            <a:avLst/>
          </a:prstGeom>
          <a:noFill/>
          <a:ln>
            <a:noFill/>
          </a:ln>
        </p:spPr>
      </p:pic>
      <p:pic>
        <p:nvPicPr>
          <p:cNvPr id="171" name="Google Shape;171;p28"/>
          <p:cNvPicPr preferRelativeResize="0"/>
          <p:nvPr/>
        </p:nvPicPr>
        <p:blipFill>
          <a:blip r:embed="rId6">
            <a:alphaModFix/>
          </a:blip>
          <a:stretch>
            <a:fillRect/>
          </a:stretch>
        </p:blipFill>
        <p:spPr>
          <a:xfrm>
            <a:off x="5578560" y="3140275"/>
            <a:ext cx="1972675" cy="1639725"/>
          </a:xfrm>
          <a:prstGeom prst="rect">
            <a:avLst/>
          </a:prstGeom>
          <a:noFill/>
          <a:ln>
            <a:noFill/>
          </a:ln>
        </p:spPr>
      </p:pic>
      <p:pic>
        <p:nvPicPr>
          <p:cNvPr id="172" name="Google Shape;172;p28"/>
          <p:cNvPicPr preferRelativeResize="0"/>
          <p:nvPr/>
        </p:nvPicPr>
        <p:blipFill>
          <a:blip r:embed="rId7">
            <a:alphaModFix/>
          </a:blip>
          <a:stretch>
            <a:fillRect/>
          </a:stretch>
        </p:blipFill>
        <p:spPr>
          <a:xfrm>
            <a:off x="5625925" y="1452694"/>
            <a:ext cx="1877950" cy="246481"/>
          </a:xfrm>
          <a:prstGeom prst="rect">
            <a:avLst/>
          </a:prstGeom>
          <a:noFill/>
          <a:ln>
            <a:noFill/>
          </a:ln>
        </p:spPr>
      </p:pic>
      <p:pic>
        <p:nvPicPr>
          <p:cNvPr id="173" name="Google Shape;173;p28"/>
          <p:cNvPicPr preferRelativeResize="0"/>
          <p:nvPr/>
        </p:nvPicPr>
        <p:blipFill>
          <a:blip r:embed="rId8">
            <a:alphaModFix/>
          </a:blip>
          <a:stretch>
            <a:fillRect/>
          </a:stretch>
        </p:blipFill>
        <p:spPr>
          <a:xfrm>
            <a:off x="5625937" y="1699175"/>
            <a:ext cx="3518074" cy="745000"/>
          </a:xfrm>
          <a:prstGeom prst="rect">
            <a:avLst/>
          </a:prstGeom>
          <a:noFill/>
          <a:ln>
            <a:noFill/>
          </a:ln>
        </p:spPr>
      </p:pic>
      <p:pic>
        <p:nvPicPr>
          <p:cNvPr id="174" name="Google Shape;174;p28"/>
          <p:cNvPicPr preferRelativeResize="0"/>
          <p:nvPr/>
        </p:nvPicPr>
        <p:blipFill>
          <a:blip r:embed="rId9">
            <a:alphaModFix/>
          </a:blip>
          <a:stretch>
            <a:fillRect/>
          </a:stretch>
        </p:blipFill>
        <p:spPr>
          <a:xfrm rot="2700000">
            <a:off x="2815897" y="1980535"/>
            <a:ext cx="2112552" cy="21125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729450" y="641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Food Expenditures Over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0" name="Google Shape;180;p29"/>
          <p:cNvPicPr preferRelativeResize="0"/>
          <p:nvPr/>
        </p:nvPicPr>
        <p:blipFill>
          <a:blip r:embed="rId3">
            <a:alphaModFix/>
          </a:blip>
          <a:stretch>
            <a:fillRect/>
          </a:stretch>
        </p:blipFill>
        <p:spPr>
          <a:xfrm>
            <a:off x="-348050" y="2093250"/>
            <a:ext cx="2765100" cy="2765100"/>
          </a:xfrm>
          <a:prstGeom prst="rect">
            <a:avLst/>
          </a:prstGeom>
          <a:noFill/>
          <a:ln>
            <a:noFill/>
          </a:ln>
        </p:spPr>
      </p:pic>
      <p:pic>
        <p:nvPicPr>
          <p:cNvPr id="181" name="Google Shape;181;p29"/>
          <p:cNvPicPr preferRelativeResize="0"/>
          <p:nvPr/>
        </p:nvPicPr>
        <p:blipFill>
          <a:blip r:embed="rId4">
            <a:alphaModFix/>
          </a:blip>
          <a:stretch>
            <a:fillRect/>
          </a:stretch>
        </p:blipFill>
        <p:spPr>
          <a:xfrm>
            <a:off x="1982025" y="2093250"/>
            <a:ext cx="2765100" cy="2765100"/>
          </a:xfrm>
          <a:prstGeom prst="rect">
            <a:avLst/>
          </a:prstGeom>
          <a:noFill/>
          <a:ln>
            <a:noFill/>
          </a:ln>
        </p:spPr>
      </p:pic>
      <p:pic>
        <p:nvPicPr>
          <p:cNvPr id="182" name="Google Shape;182;p29"/>
          <p:cNvPicPr preferRelativeResize="0"/>
          <p:nvPr/>
        </p:nvPicPr>
        <p:blipFill>
          <a:blip r:embed="rId5">
            <a:alphaModFix/>
          </a:blip>
          <a:stretch>
            <a:fillRect/>
          </a:stretch>
        </p:blipFill>
        <p:spPr>
          <a:xfrm>
            <a:off x="4263700" y="2073900"/>
            <a:ext cx="2803800" cy="2803800"/>
          </a:xfrm>
          <a:prstGeom prst="rect">
            <a:avLst/>
          </a:prstGeom>
          <a:noFill/>
          <a:ln>
            <a:noFill/>
          </a:ln>
        </p:spPr>
      </p:pic>
      <p:pic>
        <p:nvPicPr>
          <p:cNvPr id="183" name="Google Shape;183;p29"/>
          <p:cNvPicPr preferRelativeResize="0"/>
          <p:nvPr/>
        </p:nvPicPr>
        <p:blipFill>
          <a:blip r:embed="rId6">
            <a:alphaModFix/>
          </a:blip>
          <a:stretch>
            <a:fillRect/>
          </a:stretch>
        </p:blipFill>
        <p:spPr>
          <a:xfrm>
            <a:off x="6596750" y="2022825"/>
            <a:ext cx="2905950" cy="290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47200" y="121475"/>
            <a:ext cx="75297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Relationships Between Wellness Indicators and Food Expenditures</a:t>
            </a:r>
            <a:endParaRPr sz="1740"/>
          </a:p>
        </p:txBody>
      </p:sp>
      <p:pic>
        <p:nvPicPr>
          <p:cNvPr id="189" name="Google Shape;189;p30"/>
          <p:cNvPicPr preferRelativeResize="0"/>
          <p:nvPr/>
        </p:nvPicPr>
        <p:blipFill rotWithShape="1">
          <a:blip r:embed="rId3">
            <a:alphaModFix/>
          </a:blip>
          <a:srcRect b="0" l="2324" r="823" t="0"/>
          <a:stretch/>
        </p:blipFill>
        <p:spPr>
          <a:xfrm>
            <a:off x="173500" y="523175"/>
            <a:ext cx="6133799" cy="4620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674075" y="626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the Dataset </a:t>
            </a:r>
            <a:endParaRPr/>
          </a:p>
        </p:txBody>
      </p:sp>
      <p:sp>
        <p:nvSpPr>
          <p:cNvPr id="195" name="Google Shape;195;p31"/>
          <p:cNvSpPr txBox="1"/>
          <p:nvPr>
            <p:ph idx="1" type="body"/>
          </p:nvPr>
        </p:nvSpPr>
        <p:spPr>
          <a:xfrm>
            <a:off x="646375" y="1441200"/>
            <a:ext cx="7688700" cy="2261100"/>
          </a:xfrm>
          <a:prstGeom prst="rect">
            <a:avLst/>
          </a:prstGeom>
          <a:effectLst>
            <a:outerShdw blurRad="57150" rotWithShape="0" algn="bl" dir="5400000" dist="19050">
              <a:schemeClr val="lt1">
                <a:alpha val="50000"/>
              </a:schemeClr>
            </a:outerShdw>
          </a:effectLst>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1"/>
          <p:cNvPicPr preferRelativeResize="0"/>
          <p:nvPr/>
        </p:nvPicPr>
        <p:blipFill>
          <a:blip r:embed="rId3">
            <a:alphaModFix/>
          </a:blip>
          <a:stretch>
            <a:fillRect/>
          </a:stretch>
        </p:blipFill>
        <p:spPr>
          <a:xfrm>
            <a:off x="5406925" y="654100"/>
            <a:ext cx="3602726" cy="4195100"/>
          </a:xfrm>
          <a:prstGeom prst="rect">
            <a:avLst/>
          </a:prstGeom>
          <a:noFill/>
          <a:ln>
            <a:noFill/>
          </a:ln>
        </p:spPr>
      </p:pic>
      <p:pic>
        <p:nvPicPr>
          <p:cNvPr id="197" name="Google Shape;197;p31"/>
          <p:cNvPicPr preferRelativeResize="0"/>
          <p:nvPr/>
        </p:nvPicPr>
        <p:blipFill>
          <a:blip r:embed="rId4">
            <a:alphaModFix/>
          </a:blip>
          <a:stretch>
            <a:fillRect/>
          </a:stretch>
        </p:blipFill>
        <p:spPr>
          <a:xfrm>
            <a:off x="506473" y="1346250"/>
            <a:ext cx="4900452" cy="3502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594475" y="59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Change of Salmon</a:t>
            </a:r>
            <a:endParaRPr/>
          </a:p>
        </p:txBody>
      </p:sp>
      <p:pic>
        <p:nvPicPr>
          <p:cNvPr id="203" name="Google Shape;203;p32"/>
          <p:cNvPicPr preferRelativeResize="0"/>
          <p:nvPr/>
        </p:nvPicPr>
        <p:blipFill>
          <a:blip r:embed="rId3">
            <a:alphaModFix/>
          </a:blip>
          <a:stretch>
            <a:fillRect/>
          </a:stretch>
        </p:blipFill>
        <p:spPr>
          <a:xfrm>
            <a:off x="693300" y="1017275"/>
            <a:ext cx="3228025" cy="2525775"/>
          </a:xfrm>
          <a:prstGeom prst="rect">
            <a:avLst/>
          </a:prstGeom>
          <a:noFill/>
          <a:ln>
            <a:noFill/>
          </a:ln>
        </p:spPr>
      </p:pic>
      <p:pic>
        <p:nvPicPr>
          <p:cNvPr id="204" name="Google Shape;204;p32"/>
          <p:cNvPicPr preferRelativeResize="0"/>
          <p:nvPr/>
        </p:nvPicPr>
        <p:blipFill>
          <a:blip r:embed="rId4">
            <a:alphaModFix/>
          </a:blip>
          <a:stretch>
            <a:fillRect/>
          </a:stretch>
        </p:blipFill>
        <p:spPr>
          <a:xfrm>
            <a:off x="4240750" y="1303550"/>
            <a:ext cx="4712375" cy="3502979"/>
          </a:xfrm>
          <a:prstGeom prst="rect">
            <a:avLst/>
          </a:prstGeom>
          <a:noFill/>
          <a:ln>
            <a:noFill/>
          </a:ln>
        </p:spPr>
      </p:pic>
      <p:sp>
        <p:nvSpPr>
          <p:cNvPr id="205" name="Google Shape;205;p32"/>
          <p:cNvSpPr txBox="1"/>
          <p:nvPr/>
        </p:nvSpPr>
        <p:spPr>
          <a:xfrm>
            <a:off x="867550" y="4042800"/>
            <a:ext cx="2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https://www.intrafish.com/salmon/new-china-covid-19-outbreak-to-directly-impact-salmon-business-around-the-world/2-1-825710" id="206" name="Google Shape;206;p32" title="source"/>
          <p:cNvPicPr preferRelativeResize="0"/>
          <p:nvPr/>
        </p:nvPicPr>
        <p:blipFill>
          <a:blip r:embed="rId5">
            <a:alphaModFix/>
          </a:blip>
          <a:stretch>
            <a:fillRect/>
          </a:stretch>
        </p:blipFill>
        <p:spPr>
          <a:xfrm>
            <a:off x="-1" y="3501064"/>
            <a:ext cx="4310077" cy="1483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4" name="Shape 94"/>
        <p:cNvGrpSpPr/>
        <p:nvPr/>
      </p:nvGrpSpPr>
      <p:grpSpPr>
        <a:xfrm>
          <a:off x="0" y="0"/>
          <a:ext cx="0" cy="0"/>
          <a:chOff x="0" y="0"/>
          <a:chExt cx="0" cy="0"/>
        </a:xfrm>
      </p:grpSpPr>
      <p:sp>
        <p:nvSpPr>
          <p:cNvPr id="95" name="Google Shape;95;p15"/>
          <p:cNvSpPr txBox="1"/>
          <p:nvPr/>
        </p:nvSpPr>
        <p:spPr>
          <a:xfrm>
            <a:off x="41725" y="459175"/>
            <a:ext cx="78093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reasons examples:</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Economies General growth which makes most </a:t>
            </a:r>
            <a:r>
              <a:rPr lang="en">
                <a:latin typeface="Lato"/>
                <a:ea typeface="Lato"/>
                <a:cs typeface="Lato"/>
                <a:sym typeface="Lato"/>
              </a:rPr>
              <a:t>central</a:t>
            </a:r>
            <a:r>
              <a:rPr lang="en">
                <a:latin typeface="Lato"/>
                <a:ea typeface="Lato"/>
                <a:cs typeface="Lato"/>
                <a:sym typeface="Lato"/>
              </a:rPr>
              <a:t> banks to target 2% inflation rate and try to keep that</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	</a:t>
            </a:r>
            <a:r>
              <a:rPr lang="en">
                <a:latin typeface="Lato"/>
                <a:ea typeface="Lato"/>
                <a:cs typeface="Lato"/>
                <a:sym typeface="Lato"/>
              </a:rPr>
              <a:t>Labour shortages due to different reasons</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Production cost increase, such as increase in energy and land costs and material shortages or an increase in material prices.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PPI</a:t>
            </a:r>
            <a:r>
              <a:rPr lang="en">
                <a:latin typeface="Lato"/>
                <a:ea typeface="Lato"/>
                <a:cs typeface="Lato"/>
                <a:sym typeface="Lato"/>
              </a:rPr>
              <a:t>: Producer price index, is a price index that measures the average changes in prices received by domestic producers for their outputice index that measures the average changes in prices received by domestic producers for their output. they use it to calculate and predict CPI which helps us calculate and predict inflation in an economy.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CPI</a:t>
            </a:r>
            <a:r>
              <a:rPr lang="en">
                <a:latin typeface="Lato"/>
                <a:ea typeface="Lato"/>
                <a:cs typeface="Lato"/>
                <a:sym typeface="Lato"/>
              </a:rPr>
              <a:t>: Consumer Price index, is and index which measures the change in prices paid by consumers for goods and services. For Canada’s  CPI for example, It can contain up 80,000 items and products. It is updated every month and prioritized based on order of use and importance.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87925" y="487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pic>
        <p:nvPicPr>
          <p:cNvPr id="212" name="Google Shape;212;p33"/>
          <p:cNvPicPr preferRelativeResize="0"/>
          <p:nvPr/>
        </p:nvPicPr>
        <p:blipFill>
          <a:blip r:embed="rId3">
            <a:alphaModFix/>
          </a:blip>
          <a:stretch>
            <a:fillRect/>
          </a:stretch>
        </p:blipFill>
        <p:spPr>
          <a:xfrm>
            <a:off x="4449725" y="1298725"/>
            <a:ext cx="3752850" cy="1219200"/>
          </a:xfrm>
          <a:prstGeom prst="rect">
            <a:avLst/>
          </a:prstGeom>
          <a:noFill/>
          <a:ln>
            <a:noFill/>
          </a:ln>
        </p:spPr>
      </p:pic>
      <p:pic>
        <p:nvPicPr>
          <p:cNvPr id="213" name="Google Shape;213;p33"/>
          <p:cNvPicPr preferRelativeResize="0"/>
          <p:nvPr/>
        </p:nvPicPr>
        <p:blipFill>
          <a:blip r:embed="rId4">
            <a:alphaModFix/>
          </a:blip>
          <a:stretch>
            <a:fillRect/>
          </a:stretch>
        </p:blipFill>
        <p:spPr>
          <a:xfrm>
            <a:off x="844613" y="1342538"/>
            <a:ext cx="1307875" cy="1307875"/>
          </a:xfrm>
          <a:prstGeom prst="rect">
            <a:avLst/>
          </a:prstGeom>
          <a:noFill/>
          <a:ln>
            <a:noFill/>
          </a:ln>
        </p:spPr>
      </p:pic>
      <p:pic>
        <p:nvPicPr>
          <p:cNvPr id="214" name="Google Shape;214;p33"/>
          <p:cNvPicPr preferRelativeResize="0"/>
          <p:nvPr/>
        </p:nvPicPr>
        <p:blipFill>
          <a:blip r:embed="rId5">
            <a:alphaModFix/>
          </a:blip>
          <a:stretch>
            <a:fillRect/>
          </a:stretch>
        </p:blipFill>
        <p:spPr>
          <a:xfrm>
            <a:off x="2418123" y="1487336"/>
            <a:ext cx="1257149" cy="995648"/>
          </a:xfrm>
          <a:prstGeom prst="rect">
            <a:avLst/>
          </a:prstGeom>
          <a:noFill/>
          <a:ln>
            <a:noFill/>
          </a:ln>
        </p:spPr>
      </p:pic>
      <p:pic>
        <p:nvPicPr>
          <p:cNvPr id="215" name="Google Shape;215;p33"/>
          <p:cNvPicPr preferRelativeResize="0"/>
          <p:nvPr/>
        </p:nvPicPr>
        <p:blipFill>
          <a:blip r:embed="rId6">
            <a:alphaModFix/>
          </a:blip>
          <a:stretch>
            <a:fillRect/>
          </a:stretch>
        </p:blipFill>
        <p:spPr>
          <a:xfrm>
            <a:off x="6693774" y="2793525"/>
            <a:ext cx="2137200" cy="1880725"/>
          </a:xfrm>
          <a:prstGeom prst="rect">
            <a:avLst/>
          </a:prstGeom>
          <a:noFill/>
          <a:ln>
            <a:noFill/>
          </a:ln>
        </p:spPr>
      </p:pic>
      <p:sp>
        <p:nvSpPr>
          <p:cNvPr id="216" name="Google Shape;216;p33"/>
          <p:cNvSpPr txBox="1"/>
          <p:nvPr/>
        </p:nvSpPr>
        <p:spPr>
          <a:xfrm>
            <a:off x="844550" y="2969800"/>
            <a:ext cx="13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17" name="Google Shape;217;p33"/>
          <p:cNvPicPr preferRelativeResize="0"/>
          <p:nvPr/>
        </p:nvPicPr>
        <p:blipFill>
          <a:blip r:embed="rId7">
            <a:alphaModFix/>
          </a:blip>
          <a:stretch>
            <a:fillRect/>
          </a:stretch>
        </p:blipFill>
        <p:spPr>
          <a:xfrm>
            <a:off x="360875" y="3009988"/>
            <a:ext cx="3152775" cy="1447800"/>
          </a:xfrm>
          <a:prstGeom prst="rect">
            <a:avLst/>
          </a:prstGeom>
          <a:noFill/>
          <a:ln>
            <a:noFill/>
          </a:ln>
        </p:spPr>
      </p:pic>
      <p:pic>
        <p:nvPicPr>
          <p:cNvPr id="218" name="Google Shape;218;p33"/>
          <p:cNvPicPr preferRelativeResize="0"/>
          <p:nvPr/>
        </p:nvPicPr>
        <p:blipFill>
          <a:blip r:embed="rId8">
            <a:alphaModFix/>
          </a:blip>
          <a:stretch>
            <a:fillRect/>
          </a:stretch>
        </p:blipFill>
        <p:spPr>
          <a:xfrm>
            <a:off x="3675275" y="2971875"/>
            <a:ext cx="2705100" cy="152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nvSpPr>
        <p:spPr>
          <a:xfrm>
            <a:off x="1639675" y="1422775"/>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24" name="Google Shape;224;p34"/>
          <p:cNvPicPr preferRelativeResize="0"/>
          <p:nvPr/>
        </p:nvPicPr>
        <p:blipFill>
          <a:blip r:embed="rId3">
            <a:alphaModFix/>
          </a:blip>
          <a:stretch>
            <a:fillRect/>
          </a:stretch>
        </p:blipFill>
        <p:spPr>
          <a:xfrm>
            <a:off x="759575" y="707650"/>
            <a:ext cx="7551575" cy="3926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1373350" y="746675"/>
            <a:ext cx="6397299" cy="3930050"/>
          </a:xfrm>
          <a:prstGeom prst="rect">
            <a:avLst/>
          </a:prstGeom>
          <a:noFill/>
          <a:ln>
            <a:noFill/>
          </a:ln>
        </p:spPr>
      </p:pic>
      <p:sp>
        <p:nvSpPr>
          <p:cNvPr id="101" name="Google Shape;101;p16"/>
          <p:cNvSpPr txBox="1"/>
          <p:nvPr/>
        </p:nvSpPr>
        <p:spPr>
          <a:xfrm>
            <a:off x="1604850" y="184350"/>
            <a:ext cx="593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Annual</a:t>
            </a:r>
            <a:r>
              <a:rPr lang="en">
                <a:latin typeface="Lato"/>
                <a:ea typeface="Lato"/>
                <a:cs typeface="Lato"/>
                <a:sym typeface="Lato"/>
              </a:rPr>
              <a:t> CPI average per year since 2015</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b="0" l="2588" r="2597" t="0"/>
          <a:stretch/>
        </p:blipFill>
        <p:spPr>
          <a:xfrm>
            <a:off x="0" y="204425"/>
            <a:ext cx="9098550" cy="489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ppt_w</p:attrName>
                                        </p:attrNameLst>
                                      </p:cBhvr>
                                      <p:tavLst>
                                        <p:tav fmla="" tm="0">
                                          <p:val>
                                            <p:strVal val="0"/>
                                          </p:val>
                                        </p:tav>
                                        <p:tav fmla="" tm="100000">
                                          <p:val>
                                            <p:strVal val="#ppt_w"/>
                                          </p:val>
                                        </p:tav>
                                      </p:tavLst>
                                    </p:anim>
                                    <p:anim calcmode="lin" valueType="num">
                                      <p:cBhvr additive="base">
                                        <p:cTn dur="1000"/>
                                        <p:tgtEl>
                                          <p:spTgt spid="1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0" y="-72168"/>
            <a:ext cx="9144000" cy="41165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152400" y="152400"/>
            <a:ext cx="7258050" cy="4838700"/>
          </a:xfrm>
          <a:prstGeom prst="rect">
            <a:avLst/>
          </a:prstGeom>
          <a:noFill/>
          <a:ln>
            <a:noFill/>
          </a:ln>
        </p:spPr>
      </p:pic>
      <p:pic>
        <p:nvPicPr>
          <p:cNvPr id="117" name="Google Shape;117;p19"/>
          <p:cNvPicPr preferRelativeResize="0"/>
          <p:nvPr/>
        </p:nvPicPr>
        <p:blipFill>
          <a:blip r:embed="rId3">
            <a:alphaModFix/>
          </a:blip>
          <a:stretch>
            <a:fillRect/>
          </a:stretch>
        </p:blipFill>
        <p:spPr>
          <a:xfrm>
            <a:off x="0" y="0"/>
            <a:ext cx="77152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Canada’s Food </a:t>
            </a:r>
            <a:r>
              <a:rPr lang="en"/>
              <a:t>Availability </a:t>
            </a:r>
            <a:endParaRPr/>
          </a:p>
          <a:p>
            <a:pPr indent="0" lvl="0" marL="0" rtl="0" algn="l">
              <a:spcBef>
                <a:spcPts val="0"/>
              </a:spcBef>
              <a:spcAft>
                <a:spcPts val="0"/>
              </a:spcAft>
              <a:buNone/>
            </a:pPr>
            <a:r>
              <a:rPr lang="en"/>
              <a:t> Vs Inflation</a:t>
            </a:r>
            <a:endParaRPr/>
          </a:p>
        </p:txBody>
      </p:sp>
      <p:sp>
        <p:nvSpPr>
          <p:cNvPr id="123" name="Google Shape;123;p20"/>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Against the </a:t>
            </a:r>
            <a:r>
              <a:rPr lang="en"/>
              <a:t>Variables; </a:t>
            </a:r>
            <a:r>
              <a:rPr lang="en"/>
              <a:t>How much do we have left?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0" y="0"/>
            <a:ext cx="9144000" cy="5817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0" y="0"/>
            <a:ext cx="10095297"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